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7373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RS6601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" y="2148840"/>
            <a:ext cx="105156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SPACES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822960" y="33375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des réservations multi-sites — Présentation synthétique de la solution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822960" y="4434840"/>
            <a:ext cx="256032" cy="256032"/>
          </a:xfrm>
          <a:prstGeom prst="ellipse">
            <a:avLst/>
          </a:prstGeom>
          <a:solidFill>
            <a:srgbClr val="D97A28"/>
          </a:solidFill>
          <a:ln/>
        </p:spPr>
      </p:sp>
      <p:sp>
        <p:nvSpPr>
          <p:cNvPr id="6" name="Text 4"/>
          <p:cNvSpPr/>
          <p:nvPr/>
        </p:nvSpPr>
        <p:spPr>
          <a:xfrm>
            <a:off x="320040" y="4764024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950976" y="4562856"/>
            <a:ext cx="2075688" cy="0"/>
          </a:xfrm>
          <a:prstGeom prst="line">
            <a:avLst/>
          </a:prstGeom>
          <a:noFill/>
          <a:ln w="19050">
            <a:solidFill>
              <a:srgbClr val="CADCFC"/>
            </a:solidFill>
            <a:prstDash val="dash"/>
          </a:ln>
        </p:spPr>
      </p:sp>
      <p:sp>
        <p:nvSpPr>
          <p:cNvPr id="8" name="Shape 6"/>
          <p:cNvSpPr/>
          <p:nvPr/>
        </p:nvSpPr>
        <p:spPr>
          <a:xfrm>
            <a:off x="3154680" y="4434840"/>
            <a:ext cx="256032" cy="256032"/>
          </a:xfrm>
          <a:prstGeom prst="ellipse">
            <a:avLst/>
          </a:prstGeom>
          <a:solidFill>
            <a:srgbClr val="D97A28"/>
          </a:solidFill>
          <a:ln/>
        </p:spPr>
      </p:sp>
      <p:sp>
        <p:nvSpPr>
          <p:cNvPr id="9" name="Text 7"/>
          <p:cNvSpPr/>
          <p:nvPr/>
        </p:nvSpPr>
        <p:spPr>
          <a:xfrm>
            <a:off x="2651760" y="4764024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Bordeaux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282696" y="4562856"/>
            <a:ext cx="2075688" cy="0"/>
          </a:xfrm>
          <a:prstGeom prst="line">
            <a:avLst/>
          </a:prstGeom>
          <a:noFill/>
          <a:ln w="19050">
            <a:solidFill>
              <a:srgbClr val="CADCFC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5486400" y="4434840"/>
            <a:ext cx="256032" cy="256032"/>
          </a:xfrm>
          <a:prstGeom prst="ellipse">
            <a:avLst/>
          </a:prstGeom>
          <a:solidFill>
            <a:srgbClr val="D97A28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4764024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614416" y="4562856"/>
            <a:ext cx="2075688" cy="0"/>
          </a:xfrm>
          <a:prstGeom prst="line">
            <a:avLst/>
          </a:prstGeom>
          <a:noFill/>
          <a:ln w="19050">
            <a:solidFill>
              <a:srgbClr val="CADCFC"/>
            </a:solidFill>
            <a:prstDash val="dash"/>
          </a:ln>
        </p:spPr>
      </p:sp>
      <p:sp>
        <p:nvSpPr>
          <p:cNvPr id="14" name="Shape 12"/>
          <p:cNvSpPr/>
          <p:nvPr/>
        </p:nvSpPr>
        <p:spPr>
          <a:xfrm>
            <a:off x="7818120" y="4434840"/>
            <a:ext cx="256032" cy="256032"/>
          </a:xfrm>
          <a:prstGeom prst="ellipse">
            <a:avLst/>
          </a:prstGeom>
          <a:solidFill>
            <a:srgbClr val="D97A28"/>
          </a:solidFill>
          <a:ln/>
        </p:spPr>
      </p:sp>
      <p:sp>
        <p:nvSpPr>
          <p:cNvPr id="15" name="Text 13"/>
          <p:cNvSpPr/>
          <p:nvPr/>
        </p:nvSpPr>
        <p:spPr>
          <a:xfrm>
            <a:off x="7315200" y="4764024"/>
            <a:ext cx="1280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Rennes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6035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Grégory Tudela  ·  22 juillet 2026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sites, 4 agendas cloisonnés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828800"/>
            <a:ext cx="6675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Spaces exploite 4 espaces de coworking (Paris, Bordeaux, Marseille, Rennes). Chaque site gère ses réservations sur un agenda Google indépendant, sans vue croisée ni contrôle automatique.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926080"/>
            <a:ext cx="329184" cy="329184"/>
          </a:xfrm>
          <a:prstGeom prst="ellipse">
            <a:avLst/>
          </a:prstGeom>
          <a:solidFill>
            <a:srgbClr val="FBE7E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292608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051560" y="2889504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visibilité croisée entre les 4 sites pour un adhérent en déplacement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3511296"/>
            <a:ext cx="329184" cy="329184"/>
          </a:xfrm>
          <a:prstGeom prst="ellipse">
            <a:avLst/>
          </a:prstGeom>
          <a:solidFill>
            <a:srgbClr val="FBE7E4"/>
          </a:solidFill>
          <a:ln/>
        </p:spPr>
      </p:sp>
      <p:sp>
        <p:nvSpPr>
          <p:cNvPr id="9" name="Text 7"/>
          <p:cNvSpPr/>
          <p:nvPr/>
        </p:nvSpPr>
        <p:spPr>
          <a:xfrm>
            <a:off x="548640" y="35112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51560" y="3474720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Doubles réservations du matériel premium, faute de détection de conflit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4096512"/>
            <a:ext cx="329184" cy="329184"/>
          </a:xfrm>
          <a:prstGeom prst="ellipse">
            <a:avLst/>
          </a:prstGeom>
          <a:solidFill>
            <a:srgbClr val="FBE7E4"/>
          </a:solidFill>
          <a:ln/>
        </p:spPr>
      </p:sp>
      <p:sp>
        <p:nvSpPr>
          <p:cNvPr id="12" name="Text 10"/>
          <p:cNvSpPr/>
          <p:nvPr/>
        </p:nvSpPr>
        <p:spPr>
          <a:xfrm>
            <a:off x="548640" y="4096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1560" y="4059936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plafond outillé sur le nombre de réservations actives par adhérent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548640" y="4681728"/>
            <a:ext cx="329184" cy="329184"/>
          </a:xfrm>
          <a:prstGeom prst="ellipse">
            <a:avLst/>
          </a:prstGeom>
          <a:solidFill>
            <a:srgbClr val="FBE7E4"/>
          </a:solidFill>
          <a:ln/>
        </p:spPr>
      </p:sp>
      <p:sp>
        <p:nvSpPr>
          <p:cNvPr id="15" name="Text 13"/>
          <p:cNvSpPr/>
          <p:nvPr/>
        </p:nvSpPr>
        <p:spPr>
          <a:xfrm>
            <a:off x="548640" y="468172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51560" y="4645152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 circuit de validation formalisé pour les ressources &gt; 5 000 €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548640" y="5266944"/>
            <a:ext cx="329184" cy="329184"/>
          </a:xfrm>
          <a:prstGeom prst="ellipse">
            <a:avLst/>
          </a:prstGeom>
          <a:solidFill>
            <a:srgbClr val="FBE7E4"/>
          </a:solidFill>
          <a:ln/>
        </p:spPr>
      </p:sp>
      <p:sp>
        <p:nvSpPr>
          <p:cNvPr id="18" name="Text 16"/>
          <p:cNvSpPr/>
          <p:nvPr/>
        </p:nvSpPr>
        <p:spPr>
          <a:xfrm>
            <a:off x="548640" y="526694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!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51560" y="5230368"/>
            <a:ext cx="6309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Aucune procédure outillée de suppression de compte (RGPD)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7635240" y="1828800"/>
            <a:ext cx="4023360" cy="4251960"/>
          </a:xfrm>
          <a:prstGeom prst="roundRect">
            <a:avLst>
              <a:gd name="adj" fmla="val 1818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909560" y="203911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AUJOURD'HUI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909560" y="2468880"/>
            <a:ext cx="347472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8E0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092440" y="254203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Paris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092440" y="285292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Google indépendant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7909560" y="3429000"/>
            <a:ext cx="347472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8E0E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092440" y="350215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Bordeaux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092440" y="381304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Google indépendant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909560" y="4389120"/>
            <a:ext cx="347472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8E0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092440" y="446227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Marseille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8092440" y="477316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Google indépendant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7909560" y="5349240"/>
            <a:ext cx="3474720" cy="777240"/>
          </a:xfrm>
          <a:prstGeom prst="roundRect">
            <a:avLst>
              <a:gd name="adj" fmla="val 7059"/>
            </a:avLst>
          </a:prstGeom>
          <a:solidFill>
            <a:srgbClr val="FFFFFF"/>
          </a:solidFill>
          <a:ln w="12700">
            <a:solidFill>
              <a:srgbClr val="D8E0E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092440" y="5422392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Rennes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8092440" y="5733288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 Google indépendant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Objectifs SMART de la solution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49808" y="202996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749808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417320" y="1975104"/>
            <a:ext cx="40690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Unifier la visibilité des réservations sur les 4 sites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572000" y="2743200"/>
            <a:ext cx="1234440" cy="274320"/>
          </a:xfrm>
          <a:prstGeom prst="roundRect">
            <a:avLst>
              <a:gd name="adj" fmla="val 50000"/>
            </a:avLst>
          </a:prstGeom>
          <a:solidFill>
            <a:srgbClr val="E2F3E9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0" y="27432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mois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355080" y="182880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556248" y="202996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2" name="Text 10"/>
          <p:cNvSpPr/>
          <p:nvPr/>
        </p:nvSpPr>
        <p:spPr>
          <a:xfrm>
            <a:off x="6556248" y="20299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223760" y="1975104"/>
            <a:ext cx="40690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Éliminer les doubles réservations du matériel premium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0378440" y="2743200"/>
            <a:ext cx="1234440" cy="274320"/>
          </a:xfrm>
          <a:prstGeom prst="roundRect">
            <a:avLst>
              <a:gd name="adj" fmla="val 50000"/>
            </a:avLst>
          </a:prstGeom>
          <a:solidFill>
            <a:srgbClr val="E2F3E9"/>
          </a:solidFill>
          <a:ln/>
        </p:spPr>
      </p:sp>
      <p:sp>
        <p:nvSpPr>
          <p:cNvPr id="15" name="Text 13"/>
          <p:cNvSpPr/>
          <p:nvPr/>
        </p:nvSpPr>
        <p:spPr>
          <a:xfrm>
            <a:off x="10378440" y="27432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Immédiat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38328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49808" y="358444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8" name="Text 16"/>
          <p:cNvSpPr/>
          <p:nvPr/>
        </p:nvSpPr>
        <p:spPr>
          <a:xfrm>
            <a:off x="749808" y="35844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417320" y="3529584"/>
            <a:ext cx="40690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Sécuriser la validation des ressources sensibles (&gt; 5 000 €)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572000" y="4297680"/>
            <a:ext cx="1234440" cy="274320"/>
          </a:xfrm>
          <a:prstGeom prst="roundRect">
            <a:avLst>
              <a:gd name="adj" fmla="val 50000"/>
            </a:avLst>
          </a:prstGeom>
          <a:solidFill>
            <a:srgbClr val="E2F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0" y="42976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Immédiat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355080" y="338328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556248" y="358444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24" name="Text 22"/>
          <p:cNvSpPr/>
          <p:nvPr/>
        </p:nvSpPr>
        <p:spPr>
          <a:xfrm>
            <a:off x="6556248" y="35844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7223760" y="3529584"/>
            <a:ext cx="40690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Faire respecter le plafond de 2 réservations actives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10378440" y="4297680"/>
            <a:ext cx="1234440" cy="274320"/>
          </a:xfrm>
          <a:prstGeom prst="roundRect">
            <a:avLst>
              <a:gd name="adj" fmla="val 50000"/>
            </a:avLst>
          </a:prstGeom>
          <a:solidFill>
            <a:srgbClr val="FBF0DD"/>
          </a:solidFill>
          <a:ln/>
        </p:spPr>
      </p:sp>
      <p:sp>
        <p:nvSpPr>
          <p:cNvPr id="27" name="Text 25"/>
          <p:cNvSpPr/>
          <p:nvPr/>
        </p:nvSpPr>
        <p:spPr>
          <a:xfrm>
            <a:off x="10378440" y="429768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493776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749808" y="513892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0" name="Text 28"/>
          <p:cNvSpPr/>
          <p:nvPr/>
        </p:nvSpPr>
        <p:spPr>
          <a:xfrm>
            <a:off x="749808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1417320" y="5084064"/>
            <a:ext cx="40690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 le droit à l'effacement des données (RGPD)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4572000" y="5852160"/>
            <a:ext cx="1234440" cy="274320"/>
          </a:xfrm>
          <a:prstGeom prst="roundRect">
            <a:avLst>
              <a:gd name="adj" fmla="val 50000"/>
            </a:avLst>
          </a:prstGeom>
          <a:solidFill>
            <a:srgbClr val="FBF0DD"/>
          </a:solidFill>
          <a:ln/>
        </p:spPr>
      </p:sp>
      <p:sp>
        <p:nvSpPr>
          <p:cNvPr id="33" name="Text 31"/>
          <p:cNvSpPr/>
          <p:nvPr/>
        </p:nvSpPr>
        <p:spPr>
          <a:xfrm>
            <a:off x="4572000" y="58521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6355080" y="4937760"/>
            <a:ext cx="5440680" cy="1298448"/>
          </a:xfrm>
          <a:prstGeom prst="roundRect">
            <a:avLst>
              <a:gd name="adj" fmla="val 5634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35" name="Shape 33"/>
          <p:cNvSpPr/>
          <p:nvPr/>
        </p:nvSpPr>
        <p:spPr>
          <a:xfrm>
            <a:off x="6556248" y="5138928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36" name="Text 34"/>
          <p:cNvSpPr/>
          <p:nvPr/>
        </p:nvSpPr>
        <p:spPr>
          <a:xfrm>
            <a:off x="6556248" y="51389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7223760" y="5084064"/>
            <a:ext cx="4069080" cy="65836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Déployer dans le respect strict du budget freemium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10378440" y="5852160"/>
            <a:ext cx="1234440" cy="274320"/>
          </a:xfrm>
          <a:prstGeom prst="roundRect">
            <a:avLst>
              <a:gd name="adj" fmla="val 50000"/>
            </a:avLst>
          </a:prstGeom>
          <a:solidFill>
            <a:srgbClr val="E2F3E9"/>
          </a:solidFill>
          <a:ln/>
        </p:spPr>
      </p:sp>
      <p:sp>
        <p:nvSpPr>
          <p:cNvPr id="39" name="Text 37"/>
          <p:cNvSpPr/>
          <p:nvPr/>
        </p:nvSpPr>
        <p:spPr>
          <a:xfrm>
            <a:off x="10378440" y="585216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Continu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Trois profils, trois niveaux de droits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11296" cy="4114800"/>
          </a:xfrm>
          <a:prstGeom prst="roundRect">
            <a:avLst>
              <a:gd name="adj" fmla="val 2083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914400"/>
            <a:ext cx="3511296" cy="4114800"/>
          </a:xfrm>
          <a:prstGeom prst="roundRect">
            <a:avLst>
              <a:gd name="adj" fmla="val 2083"/>
            </a:avLst>
          </a:prstGeom>
          <a:ln w="12700">
            <a:solidFill>
              <a:srgbClr val="D8E0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68680" y="219456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1E2761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3017520"/>
            <a:ext cx="28712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Adhérent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68680" y="3703320"/>
            <a:ext cx="287121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Consulte les disponibilités des 4 sites et réserve, dans la limite de 2 réservations actives.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68680" y="5394960"/>
            <a:ext cx="2871216" cy="365760"/>
          </a:xfrm>
          <a:prstGeom prst="roundRect">
            <a:avLst>
              <a:gd name="adj" fmla="val 50000"/>
            </a:avLst>
          </a:prstGeom>
          <a:solidFill>
            <a:srgbClr val="E2F3E9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5394960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Softr dédiée (cet exercice)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334256" y="1874520"/>
            <a:ext cx="3511296" cy="411480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334256" y="914400"/>
            <a:ext cx="3511296" cy="4114800"/>
          </a:xfrm>
          <a:prstGeom prst="roundRect">
            <a:avLst>
              <a:gd name="adj" fmla="val 2083"/>
            </a:avLst>
          </a:prstGeom>
          <a:ln w="12700">
            <a:solidFill>
              <a:srgbClr val="D8E0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54296" y="219456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D97A28"/>
          </a:solidFill>
          <a:ln/>
        </p:spPr>
      </p:sp>
      <p:sp>
        <p:nvSpPr>
          <p:cNvPr id="14" name="Text 12"/>
          <p:cNvSpPr/>
          <p:nvPr/>
        </p:nvSpPr>
        <p:spPr>
          <a:xfrm>
            <a:off x="4654296" y="3017520"/>
            <a:ext cx="28712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Gestionnaire de site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654296" y="3703320"/>
            <a:ext cx="287121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Valide manuellement toute réservation sensible (&gt; 5 000 €) et gère le planning de son site.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654296" y="5394960"/>
            <a:ext cx="2871216" cy="365760"/>
          </a:xfrm>
          <a:prstGeom prst="roundRect">
            <a:avLst>
              <a:gd name="adj" fmla="val 50000"/>
            </a:avLst>
          </a:prstGeom>
          <a:solidFill>
            <a:srgbClr val="EDEEF2"/>
          </a:solidFill>
          <a:ln/>
        </p:spPr>
      </p:sp>
      <p:sp>
        <p:nvSpPr>
          <p:cNvPr id="17" name="Text 15"/>
          <p:cNvSpPr/>
          <p:nvPr/>
        </p:nvSpPr>
        <p:spPr>
          <a:xfrm>
            <a:off x="4654296" y="5394960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application dédiée à ce stade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119872" y="1874520"/>
            <a:ext cx="3511296" cy="4114800"/>
          </a:xfrm>
          <a:prstGeom prst="roundRect">
            <a:avLst>
              <a:gd name="adj" fmla="val 2083"/>
            </a:avLst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8119872" y="914400"/>
            <a:ext cx="3511296" cy="4114800"/>
          </a:xfrm>
          <a:prstGeom prst="roundRect">
            <a:avLst>
              <a:gd name="adj" fmla="val 2083"/>
            </a:avLst>
          </a:prstGeom>
          <a:ln w="12700">
            <a:solidFill>
              <a:srgbClr val="D8E0E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439912" y="2194560"/>
            <a:ext cx="640080" cy="640080"/>
          </a:xfrm>
          <a:prstGeom prst="roundRect">
            <a:avLst>
              <a:gd name="adj" fmla="val 50000"/>
            </a:avLst>
          </a:prstGeom>
          <a:solidFill>
            <a:srgbClr val="5B6472"/>
          </a:solidFill>
          <a:ln/>
        </p:spPr>
      </p:sp>
      <p:sp>
        <p:nvSpPr>
          <p:cNvPr id="21" name="Text 19"/>
          <p:cNvSpPr/>
          <p:nvPr/>
        </p:nvSpPr>
        <p:spPr>
          <a:xfrm>
            <a:off x="8439912" y="3017520"/>
            <a:ext cx="287121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Coordinateur réseau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8439912" y="3703320"/>
            <a:ext cx="2871216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Supervise l'activité transverse des 4 sites via des indicateurs d'usage consolidés.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8439912" y="5394960"/>
            <a:ext cx="2871216" cy="365760"/>
          </a:xfrm>
          <a:prstGeom prst="roundRect">
            <a:avLst>
              <a:gd name="adj" fmla="val 50000"/>
            </a:avLst>
          </a:prstGeom>
          <a:solidFill>
            <a:srgbClr val="EDEEF2"/>
          </a:solidFill>
          <a:ln/>
        </p:spPr>
      </p:sp>
      <p:sp>
        <p:nvSpPr>
          <p:cNvPr id="24" name="Text 22"/>
          <p:cNvSpPr/>
          <p:nvPr/>
        </p:nvSpPr>
        <p:spPr>
          <a:xfrm>
            <a:off x="8439912" y="5394960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Sans application dédiée à ce stade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CADRAGE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Périmètre de cet exercice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431536" cy="4160520"/>
          </a:xfrm>
          <a:prstGeom prst="roundRect">
            <a:avLst>
              <a:gd name="adj" fmla="val 1758"/>
            </a:avLst>
          </a:prstGeom>
          <a:solidFill>
            <a:srgbClr val="E2F3E9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2130552"/>
            <a:ext cx="4791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868680" y="2651760"/>
            <a:ext cx="274320" cy="274320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6517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1280160" y="2596896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Softr « Adhérents » : réservation en ligne + vue croisée des 4 sites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68680" y="3547872"/>
            <a:ext cx="274320" cy="274320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35478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280160" y="3493008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 n8n n°1 — détection des doublons de réservation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68680" y="4443984"/>
            <a:ext cx="274320" cy="274320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44439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80160" y="4389120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 n8n n°2 — validation des ressources sensibles (&gt; 5 000 €)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68680" y="5340096"/>
            <a:ext cx="274320" cy="274320"/>
          </a:xfrm>
          <a:prstGeom prst="ellipse">
            <a:avLst/>
          </a:prstGeom>
          <a:solidFill>
            <a:srgbClr val="2E9E5B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5340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280160" y="5285232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 utilisateur et cahier de recettes associés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6208776" y="1874520"/>
            <a:ext cx="5431536" cy="4160520"/>
          </a:xfrm>
          <a:prstGeom prst="roundRect">
            <a:avLst>
              <a:gd name="adj" fmla="val 1758"/>
            </a:avLst>
          </a:prstGeom>
          <a:solidFill>
            <a:srgbClr val="FBE7E4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6528816" y="2130552"/>
            <a:ext cx="479145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REPORTÉ EN PHASE 2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6528816" y="2651760"/>
            <a:ext cx="274320" cy="27432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1" name="Text 19"/>
          <p:cNvSpPr/>
          <p:nvPr/>
        </p:nvSpPr>
        <p:spPr>
          <a:xfrm>
            <a:off x="6528816" y="26517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940296" y="2596896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Interfaces dédiées Gestionnaire de site et Coordinateur réseau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528816" y="3547872"/>
            <a:ext cx="274320" cy="27432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4" name="Text 22"/>
          <p:cNvSpPr/>
          <p:nvPr/>
        </p:nvSpPr>
        <p:spPr>
          <a:xfrm>
            <a:off x="6528816" y="354787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6940296" y="3493008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 n8n du plafond de 2 réservations actives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528816" y="4443984"/>
            <a:ext cx="274320" cy="27432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27" name="Text 25"/>
          <p:cNvSpPr/>
          <p:nvPr/>
        </p:nvSpPr>
        <p:spPr>
          <a:xfrm>
            <a:off x="6528816" y="4443984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6940296" y="4389120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 n8n de suppression de compte (RGPD)</a:t>
            </a:r>
            <a:endParaRPr lang="en-US" sz="1250" dirty="0"/>
          </a:p>
        </p:txBody>
      </p:sp>
      <p:sp>
        <p:nvSpPr>
          <p:cNvPr id="29" name="Shape 27"/>
          <p:cNvSpPr/>
          <p:nvPr/>
        </p:nvSpPr>
        <p:spPr>
          <a:xfrm>
            <a:off x="6528816" y="5340096"/>
            <a:ext cx="274320" cy="274320"/>
          </a:xfrm>
          <a:prstGeom prst="ellipse">
            <a:avLst/>
          </a:prstGeom>
          <a:solidFill>
            <a:srgbClr val="C0392B"/>
          </a:solidFill>
          <a:ln/>
        </p:spPr>
      </p:sp>
      <p:sp>
        <p:nvSpPr>
          <p:cNvPr id="30" name="Text 28"/>
          <p:cNvSpPr/>
          <p:nvPr/>
        </p:nvSpPr>
        <p:spPr>
          <a:xfrm>
            <a:off x="6528816" y="5340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×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6940296" y="5285232"/>
            <a:ext cx="4334256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15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Tableau de bord des indicateurs d'usage (coordinateur réseau)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Architecture no-code, budget maîtrisé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11296" cy="3063240"/>
          </a:xfrm>
          <a:prstGeom prst="roundRect">
            <a:avLst>
              <a:gd name="adj" fmla="val 2388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6712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6712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00200" y="2167128"/>
            <a:ext cx="22311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Airtable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600200" y="2496312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868680" y="3017520"/>
            <a:ext cx="287121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de données centralisée : adhérents, ressources des 4 sites, réservations.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868680" y="4370832"/>
            <a:ext cx="2871216" cy="365760"/>
          </a:xfrm>
          <a:prstGeom prst="roundRect">
            <a:avLst>
              <a:gd name="adj" fmla="val 50000"/>
            </a:avLst>
          </a:prstGeom>
          <a:solidFill>
            <a:srgbClr val="EAF0FB"/>
          </a:solidFill>
          <a:ln/>
        </p:spPr>
      </p:sp>
      <p:sp>
        <p:nvSpPr>
          <p:cNvPr id="11" name="Text 9"/>
          <p:cNvSpPr/>
          <p:nvPr/>
        </p:nvSpPr>
        <p:spPr>
          <a:xfrm>
            <a:off x="868680" y="4370832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0 €/mois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334256" y="1874520"/>
            <a:ext cx="3511296" cy="3063240"/>
          </a:xfrm>
          <a:prstGeom prst="roundRect">
            <a:avLst>
              <a:gd name="adj" fmla="val 2388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654296" y="216712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1E2761"/>
          </a:solidFill>
          <a:ln/>
        </p:spPr>
      </p:sp>
      <p:sp>
        <p:nvSpPr>
          <p:cNvPr id="14" name="Text 12"/>
          <p:cNvSpPr/>
          <p:nvPr/>
        </p:nvSpPr>
        <p:spPr>
          <a:xfrm>
            <a:off x="4654296" y="216712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5385816" y="2167128"/>
            <a:ext cx="22311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Softr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385816" y="2496312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4654296" y="3017520"/>
            <a:ext cx="287121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Interface web par rôle (adhérent réalisée dans cet exercice).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654296" y="4370832"/>
            <a:ext cx="2871216" cy="365760"/>
          </a:xfrm>
          <a:prstGeom prst="roundRect">
            <a:avLst>
              <a:gd name="adj" fmla="val 50000"/>
            </a:avLst>
          </a:prstGeom>
          <a:solidFill>
            <a:srgbClr val="EAF0FB"/>
          </a:solidFill>
          <a:ln/>
        </p:spPr>
      </p:sp>
      <p:sp>
        <p:nvSpPr>
          <p:cNvPr id="19" name="Text 17"/>
          <p:cNvSpPr/>
          <p:nvPr/>
        </p:nvSpPr>
        <p:spPr>
          <a:xfrm>
            <a:off x="4654296" y="4370832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0 €/mois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119872" y="1874520"/>
            <a:ext cx="3511296" cy="3063240"/>
          </a:xfrm>
          <a:prstGeom prst="roundRect">
            <a:avLst>
              <a:gd name="adj" fmla="val 2388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439912" y="2167128"/>
            <a:ext cx="594360" cy="594360"/>
          </a:xfrm>
          <a:prstGeom prst="roundRect">
            <a:avLst>
              <a:gd name="adj" fmla="val 18462"/>
            </a:avLst>
          </a:prstGeom>
          <a:solidFill>
            <a:srgbClr val="1E2761"/>
          </a:solidFill>
          <a:ln/>
        </p:spPr>
      </p:sp>
      <p:sp>
        <p:nvSpPr>
          <p:cNvPr id="22" name="Text 20"/>
          <p:cNvSpPr/>
          <p:nvPr/>
        </p:nvSpPr>
        <p:spPr>
          <a:xfrm>
            <a:off x="8439912" y="2167128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71432" y="2167128"/>
            <a:ext cx="223113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n8n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9171432" y="2496312"/>
            <a:ext cx="22311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Community, auto-hébergé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8439912" y="3017520"/>
            <a:ext cx="2871216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2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Moteur d'automatisation : anti-doublon, validation, plafond, RGPD, indicateurs.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8439912" y="4370832"/>
            <a:ext cx="2871216" cy="365760"/>
          </a:xfrm>
          <a:prstGeom prst="roundRect">
            <a:avLst>
              <a:gd name="adj" fmla="val 50000"/>
            </a:avLst>
          </a:prstGeom>
          <a:solidFill>
            <a:srgbClr val="EAF0FB"/>
          </a:solidFill>
          <a:ln/>
        </p:spPr>
      </p:sp>
      <p:sp>
        <p:nvSpPr>
          <p:cNvPr id="27" name="Text 25"/>
          <p:cNvSpPr/>
          <p:nvPr/>
        </p:nvSpPr>
        <p:spPr>
          <a:xfrm>
            <a:off x="8439912" y="4370832"/>
            <a:ext cx="28712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5-7 €/mois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48640" y="5166360"/>
            <a:ext cx="11064240" cy="868680"/>
          </a:xfrm>
          <a:prstGeom prst="roundRect">
            <a:avLst>
              <a:gd name="adj" fmla="val 8421"/>
            </a:avLst>
          </a:prstGeom>
          <a:solidFill>
            <a:srgbClr val="1E2761"/>
          </a:solidFill>
          <a:ln/>
        </p:spPr>
      </p:sp>
      <p:sp>
        <p:nvSpPr>
          <p:cNvPr id="29" name="Text 27"/>
          <p:cNvSpPr/>
          <p:nvPr/>
        </p:nvSpPr>
        <p:spPr>
          <a:xfrm>
            <a:off x="868680" y="5367528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total estimé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023360" y="5285232"/>
            <a:ext cx="32004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5 à 7 € / mois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7498080" y="5367528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3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recrutement de développeur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MODÉLISATION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Processus cible (TO-BE)</a:t>
            </a:r>
            <a:endParaRPr lang="en-US" sz="2800" dirty="0"/>
          </a:p>
        </p:txBody>
      </p:sp>
      <p:pic>
        <p:nvPicPr>
          <p:cNvPr id="4" name="Image 0" descr="/home/claude/pptx_build/media/tobe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57200" y="1737360"/>
            <a:ext cx="11274552" cy="43891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Diagramme BPMN complet — 3 acteurs, cascade de contrôles automatiques (anti-doublon, seuil de validation), base Airtable partagée.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IMPLÉMENTATION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Zoom — détection des doublons (n8n)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2000"/>
              </a:lnSpc>
              <a:buNone/>
            </a:pPr>
            <a:r>
              <a:rPr lang="en-US" sz="14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À chaque nouvelle demande, le workflow compare le créneau demandé à toutes les réservations existantes sur la même ressource : en cas de chevauchement, la réservation est refusée automatiquement et l'adhérent en est notifié.</a:t>
            </a:r>
            <a:endParaRPr lang="en-US" sz="1450" dirty="0"/>
          </a:p>
        </p:txBody>
      </p:sp>
      <p:pic>
        <p:nvPicPr>
          <p:cNvPr id="5" name="Image 0" descr="/home/claude/pptx_build/media/n8n_workflow_v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572768" y="2697480"/>
            <a:ext cx="9052560" cy="362102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5B64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WF01_OPENSPACES_Controle_Doublons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RECETTE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Preuve de fonctionnement sur données réelles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89611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900"/>
              </a:lnSpc>
              <a:buNone/>
            </a:pPr>
            <a:r>
              <a:rPr lang="en-US" sz="140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réservations en chevauchement sur la même ressource (Kit Visio Bordeaux, 27→30 juillet) sont toutes automatiquement passées au statut « Refusée », sans intervention manuelle.</a:t>
            </a:r>
            <a:endParaRPr lang="en-US" sz="1400" dirty="0"/>
          </a:p>
        </p:txBody>
      </p:sp>
      <p:pic>
        <p:nvPicPr>
          <p:cNvPr id="5" name="Image 0" descr="/home/claude/pptx_build/media/airtable_data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188720" y="2606040"/>
            <a:ext cx="9784080" cy="374904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9692640" y="1737360"/>
            <a:ext cx="1965960" cy="384048"/>
          </a:xfrm>
          <a:prstGeom prst="roundRect">
            <a:avLst>
              <a:gd name="adj" fmla="val 50000"/>
            </a:avLst>
          </a:prstGeom>
          <a:solidFill>
            <a:srgbClr val="E2F3E9"/>
          </a:solidFill>
          <a:ln/>
        </p:spPr>
      </p:sp>
      <p:sp>
        <p:nvSpPr>
          <p:cNvPr id="7" name="Text 4"/>
          <p:cNvSpPr/>
          <p:nvPr/>
        </p:nvSpPr>
        <p:spPr>
          <a:xfrm>
            <a:off x="9692640" y="173736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CT-05 — Validé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LIVRAISON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Trois livrables associés à cette solution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3511296" cy="3977640"/>
          </a:xfrm>
          <a:prstGeom prst="roundRect">
            <a:avLst>
              <a:gd name="adj" fmla="val 2083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68680" y="219456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6" name="Text 4"/>
          <p:cNvSpPr/>
          <p:nvPr/>
        </p:nvSpPr>
        <p:spPr>
          <a:xfrm>
            <a:off x="868680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68680" y="2926080"/>
            <a:ext cx="28712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Cahier de recettes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3520440"/>
            <a:ext cx="2871216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cas de test tracés, 3 anomalies identifiées et corrigées, validation finale sur données réelles.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334256" y="1874520"/>
            <a:ext cx="3511296" cy="3977640"/>
          </a:xfrm>
          <a:prstGeom prst="roundRect">
            <a:avLst>
              <a:gd name="adj" fmla="val 2083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54296" y="219456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1" name="Text 9"/>
          <p:cNvSpPr/>
          <p:nvPr/>
        </p:nvSpPr>
        <p:spPr>
          <a:xfrm>
            <a:off x="4654296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54296" y="2926080"/>
            <a:ext cx="28712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Documentation utilisateurs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654296" y="3520440"/>
            <a:ext cx="2871216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Guide d'utilisation par rôle (Adhérent, Gestionnaire de site), statuts, notifications, FAQ.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119872" y="1874520"/>
            <a:ext cx="3511296" cy="3977640"/>
          </a:xfrm>
          <a:prstGeom prst="roundRect">
            <a:avLst>
              <a:gd name="adj" fmla="val 2083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39912" y="2194560"/>
            <a:ext cx="502920" cy="50292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16" name="Text 14"/>
          <p:cNvSpPr/>
          <p:nvPr/>
        </p:nvSpPr>
        <p:spPr>
          <a:xfrm>
            <a:off x="8439912" y="21945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439912" y="2926080"/>
            <a:ext cx="2871216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Présentation synthétique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439912" y="3520440"/>
            <a:ext cx="2871216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700"/>
              </a:lnSpc>
              <a:buNone/>
            </a:pPr>
            <a:r>
              <a:rPr lang="en-US" sz="12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document : synthèse du cadrage, de la modélisation et de la preuve de fonctionnement.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PERSPECTIVES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877824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Feuille de route — Phase 2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2020824"/>
            <a:ext cx="365760" cy="365760"/>
          </a:xfrm>
          <a:prstGeom prst="ellipse">
            <a:avLst/>
          </a:prstGeom>
          <a:solidFill>
            <a:srgbClr val="FBF0DD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020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1325880" y="1965960"/>
            <a:ext cx="9966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Recette dédiée de l'automatisation n°2 (validation des ressources sensibles)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269748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77240" y="2843784"/>
            <a:ext cx="365760" cy="365760"/>
          </a:xfrm>
          <a:prstGeom prst="ellipse">
            <a:avLst/>
          </a:prstGeom>
          <a:solidFill>
            <a:srgbClr val="FBF0DD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28437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325880" y="2788920"/>
            <a:ext cx="9966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des interfaces Softr Gestionnaire de site et Coordinateur réseau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548640" y="352044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777240" y="3666744"/>
            <a:ext cx="365760" cy="365760"/>
          </a:xfrm>
          <a:prstGeom prst="ellipse">
            <a:avLst/>
          </a:prstGeom>
          <a:solidFill>
            <a:srgbClr val="FBF0DD"/>
          </a:solidFill>
          <a:ln/>
        </p:spPr>
      </p:sp>
      <p:sp>
        <p:nvSpPr>
          <p:cNvPr id="14" name="Text 12"/>
          <p:cNvSpPr/>
          <p:nvPr/>
        </p:nvSpPr>
        <p:spPr>
          <a:xfrm>
            <a:off x="777240" y="36667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325880" y="3611880"/>
            <a:ext cx="9966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 du plafond de 2 réservations actives par adhérent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548640" y="434340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77240" y="4489704"/>
            <a:ext cx="365760" cy="365760"/>
          </a:xfrm>
          <a:prstGeom prst="ellipse">
            <a:avLst/>
          </a:prstGeom>
          <a:solidFill>
            <a:srgbClr val="FBF0DD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44897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325880" y="4434840"/>
            <a:ext cx="9966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Automatisation du traitement des demandes de suppression (RGPD, art. 17)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48640" y="516636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AF0FB"/>
          </a:solidFill>
          <a:ln/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777240" y="5312664"/>
            <a:ext cx="365760" cy="365760"/>
          </a:xfrm>
          <a:prstGeom prst="ellipse">
            <a:avLst/>
          </a:prstGeom>
          <a:solidFill>
            <a:srgbClr val="FBF0DD"/>
          </a:solidFill>
          <a:ln/>
        </p:spPr>
      </p:sp>
      <p:sp>
        <p:nvSpPr>
          <p:cNvPr id="22" name="Text 20"/>
          <p:cNvSpPr/>
          <p:nvPr/>
        </p:nvSpPr>
        <p:spPr>
          <a:xfrm>
            <a:off x="777240" y="5312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779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325880" y="5257800"/>
            <a:ext cx="996696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1F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 automatisé et tableau de bord des indicateurs d'usage réseau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11521440" y="644652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82296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97A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777240" y="1188720"/>
            <a:ext cx="105156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solution no-code opérationnelle,</a:t>
            </a:r>
            <a:endParaRPr lang="en-US" sz="3200" dirty="0"/>
          </a:p>
          <a:p>
            <a:pPr indent="0" marL="0">
              <a:lnSpc>
                <a:spcPts val="38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dans le respect du cadrage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324612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0 €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822960" y="411480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AEC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coût de licence Airtable + Softr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4572000" y="324612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572000" y="411480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AEC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recrutement de développeur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321040" y="3246120"/>
            <a:ext cx="33832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8321040" y="411480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600"/>
              </a:lnSpc>
              <a:buNone/>
            </a:pPr>
            <a:r>
              <a:rPr lang="en-US" sz="1300" dirty="0">
                <a:solidFill>
                  <a:srgbClr val="AEC0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anomalies détectées et corrigées en recette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22960" y="521208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3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Anti-doublon et validation des ressources sensibles actifs dès la mise en production, sans délai de rodage — la vue croisée 4 sites et le budget freemium sont les seuls objectifs soumis à un calendrier de déploiement.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6517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 de votre attention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352044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Spaces — Gestion des réservations multi-sites  ·  Certification RS6601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22960" y="603504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FA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Grégory Tudela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2026-07-22T14:46:36Z</dcterms:created>
  <dcterms:modified xsi:type="dcterms:W3CDTF">2026-07-22T14:46:36Z</dcterms:modified>
</cp:coreProperties>
</file>